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5" r:id="rId15"/>
    <p:sldId id="276" r:id="rId16"/>
    <p:sldId id="277" r:id="rId17"/>
    <p:sldId id="269" r:id="rId18"/>
    <p:sldId id="270" r:id="rId19"/>
    <p:sldId id="271" r:id="rId20"/>
    <p:sldId id="272" r:id="rId21"/>
    <p:sldId id="273" r:id="rId22"/>
    <p:sldId id="274" r:id="rId23"/>
  </p:sldIdLst>
  <p:sldSz cx="14630400" cy="8229600"/>
  <p:notesSz cx="8229600" cy="14630400"/>
  <p:embeddedFontLst>
    <p:embeddedFont>
      <p:font typeface="Montserrat Bold" panose="00000800000000000000" pitchFamily="2" charset="0"/>
      <p:bold r:id="rId25"/>
    </p:embeddedFont>
    <p:embeddedFont>
      <p:font typeface="Montserrat Light" panose="00000400000000000000" pitchFamily="2" charset="0"/>
      <p:regular r:id="rId26"/>
      <p:italic r:id="rId27"/>
    </p:embeddedFont>
    <p:embeddedFont>
      <p:font typeface="Source Sans 3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900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43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17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58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97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00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26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28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1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92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7" y="1091523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Restaurant Reservation &amp; Table Booking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3389031"/>
            <a:ext cx="7127263" cy="2129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Presented by: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Bhavesh Bagul                          202201040104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Yash Sarode                               202201040115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Guruprasad </a:t>
            </a:r>
            <a:r>
              <a:rPr lang="en-US" sz="1900" dirty="0" err="1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Dahiphale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         202201040117</a:t>
            </a:r>
          </a:p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Abhijit Jadhav                            202201040122</a:t>
            </a:r>
          </a:p>
        </p:txBody>
      </p:sp>
      <p:sp>
        <p:nvSpPr>
          <p:cNvPr id="5" name="Text 2"/>
          <p:cNvSpPr/>
          <p:nvPr/>
        </p:nvSpPr>
        <p:spPr>
          <a:xfrm>
            <a:off x="863798" y="5905257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Guided by: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Prof. Kavitha Ma’am</a:t>
            </a:r>
          </a:p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6394692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Institution: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Department of Computer Science &amp; Engineering</a:t>
            </a:r>
            <a:endParaRPr lang="en-US" sz="1900" dirty="0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2856"/>
            <a:ext cx="14630400" cy="575674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86720" y="600324"/>
            <a:ext cx="558760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Booking Workflow</a:t>
            </a: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B548E7-BDFD-8030-D748-7EA664409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88" y="3825413"/>
            <a:ext cx="14169224" cy="305162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49392"/>
            <a:ext cx="4207312" cy="525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Sequence Diagram</a:t>
            </a:r>
            <a:endParaRPr lang="en-US" sz="330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D0DA220B-FD58-9297-54CC-0A7433E00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199" cy="8229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98B0DD-E458-8D25-26D5-43BE8D374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6591" y="95895"/>
            <a:ext cx="4192415" cy="803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756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20923"/>
            <a:ext cx="4487823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Database Design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63798" y="1775341"/>
            <a:ext cx="269259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Structure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863798" y="2309336"/>
            <a:ext cx="6210538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system uses three core schemas stored as JSON in browser localStorage: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863798" y="3079433"/>
            <a:ext cx="621053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Bookings:</a:t>
            </a: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id, name, date, time, guests, table number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863798" y="3444716"/>
            <a:ext cx="621053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Tables:</a:t>
            </a: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number, capacity, booked status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863798" y="3810000"/>
            <a:ext cx="621053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Statistics:</a:t>
            </a: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total bookings, daily bookings, guests, tables</a:t>
            </a:r>
            <a:endParaRPr lang="en-US" sz="15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683" y="1799987"/>
            <a:ext cx="4968359" cy="4968359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863798" y="7212449"/>
            <a:ext cx="1290280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lightweight structure ensures fast data access while maintaining clear relationships between reservations, table availability, and system analytics.</a:t>
            </a:r>
            <a:endParaRPr lang="en-US" sz="15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0ED3D3-1EAE-543F-5A6D-A30ABE74C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1023" y="7508678"/>
            <a:ext cx="2162755" cy="720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6350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B5A554-3A43-1E96-5352-795F54030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3933" y="7577733"/>
            <a:ext cx="2441051" cy="651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6377578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262658"/>
            <a:ext cx="7329607" cy="631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User Interface &amp; Experience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863798" y="2226826"/>
            <a:ext cx="222052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863798" y="2573893"/>
            <a:ext cx="3597116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6" name="Text 3"/>
          <p:cNvSpPr/>
          <p:nvPr/>
        </p:nvSpPr>
        <p:spPr>
          <a:xfrm>
            <a:off x="863798" y="2745819"/>
            <a:ext cx="252436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Homepage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863798" y="3194566"/>
            <a:ext cx="3597116" cy="666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Restaurant information and real-time statistics dashboard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4682966" y="2226826"/>
            <a:ext cx="222052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682966" y="2573893"/>
            <a:ext cx="3597235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0" name="Text 7"/>
          <p:cNvSpPr/>
          <p:nvPr/>
        </p:nvSpPr>
        <p:spPr>
          <a:xfrm>
            <a:off x="4682966" y="2745819"/>
            <a:ext cx="252436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Booking Wizard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4682966" y="3194566"/>
            <a:ext cx="3597235" cy="999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Multi-step process: select date, time, guests, then choose table and enter contact details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863798" y="4582954"/>
            <a:ext cx="222052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863798" y="4930021"/>
            <a:ext cx="7416403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4" name="Text 11"/>
          <p:cNvSpPr/>
          <p:nvPr/>
        </p:nvSpPr>
        <p:spPr>
          <a:xfrm>
            <a:off x="863798" y="5101947"/>
            <a:ext cx="252436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Admin Dashboard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863798" y="5550694"/>
            <a:ext cx="7416403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Secure login with bookings table, analytics cards, and cancel/restore functions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863798" y="6300430"/>
            <a:ext cx="7416403" cy="666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Every interface follows responsive and accessible design principles, ensuring seamless experiences across devices and user abilities.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95824744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3C979AE-410E-EA21-B6EE-305527B6F0FF}"/>
              </a:ext>
            </a:extLst>
          </p:cNvPr>
          <p:cNvSpPr/>
          <p:nvPr/>
        </p:nvSpPr>
        <p:spPr>
          <a:xfrm>
            <a:off x="856655" y="673060"/>
            <a:ext cx="5563433" cy="695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Home Page</a:t>
            </a:r>
            <a:endParaRPr lang="en-US" sz="48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6092D-F7FB-4F26-75D6-24D539F11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933" y="7577733"/>
            <a:ext cx="2441051" cy="651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C5F7CCD8-91F6-95C8-7232-C72836F26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55" y="1735574"/>
            <a:ext cx="12917091" cy="58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89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5A7500-47F0-5F62-DA85-18A0628DE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933" y="7577733"/>
            <a:ext cx="2441051" cy="651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299BC2-9161-4B55-FD5A-8A97A5B39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75" y="373924"/>
            <a:ext cx="13192887" cy="716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02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0029BD9-1135-C160-5FA6-918992D7E375}"/>
              </a:ext>
            </a:extLst>
          </p:cNvPr>
          <p:cNvSpPr/>
          <p:nvPr/>
        </p:nvSpPr>
        <p:spPr>
          <a:xfrm>
            <a:off x="1142578" y="811827"/>
            <a:ext cx="4487823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+mj-lt"/>
                <a:ea typeface="Montserrat Bold" pitchFamily="34" charset="-122"/>
                <a:cs typeface="Montserrat Bold" pitchFamily="34" charset="-120"/>
              </a:rPr>
              <a:t>Admin</a:t>
            </a:r>
            <a:endParaRPr lang="en-US" sz="3600" dirty="0">
              <a:latin typeface="+mj-lt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0FC41DE-C38B-4A57-0DA2-D97769C03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22" y="2087440"/>
            <a:ext cx="4600473" cy="4772227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D3B706EF-9D70-71A3-506E-0467ED82F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388" y="1886481"/>
            <a:ext cx="8426763" cy="4456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2E2924-BEFE-F0B8-7550-3E5D16774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3933" y="7577733"/>
            <a:ext cx="2441051" cy="651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1543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661279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Business Logic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856190"/>
            <a:ext cx="6327934" cy="1732598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110615" y="310300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Validation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110615" y="3601641"/>
            <a:ext cx="5834301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Verify booking requests with correct date formats, valid time slots, and appropriate guest numbers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7438549" y="2856190"/>
            <a:ext cx="6328053" cy="1732598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7" name="Text 5"/>
          <p:cNvSpPr/>
          <p:nvPr/>
        </p:nvSpPr>
        <p:spPr>
          <a:xfrm>
            <a:off x="7685365" y="310300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Availability Check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85365" y="3601641"/>
            <a:ext cx="583442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Prevent double booking by checking table availability for specific date and time combinations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63798" y="4835604"/>
            <a:ext cx="6327934" cy="1732598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10" name="Text 8"/>
          <p:cNvSpPr/>
          <p:nvPr/>
        </p:nvSpPr>
        <p:spPr>
          <a:xfrm>
            <a:off x="1110615" y="508242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110615" y="5581055"/>
            <a:ext cx="5834301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Filter and sort bookings efficiently for admin dashboard views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7438549" y="4835604"/>
            <a:ext cx="6328053" cy="1732598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13" name="Text 11"/>
          <p:cNvSpPr/>
          <p:nvPr/>
        </p:nvSpPr>
        <p:spPr>
          <a:xfrm>
            <a:off x="7685365" y="508242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365" y="5581055"/>
            <a:ext cx="583442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Instantly refresh UI components and statistics after every booking action</a:t>
            </a:r>
            <a:endParaRPr lang="en-US" sz="19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140B1C-4C26-074F-BFFA-13DDFEAFF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933" y="7577733"/>
            <a:ext cx="2441051" cy="651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6556044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943094"/>
            <a:ext cx="4768334" cy="596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Security Measures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863798" y="1853803"/>
            <a:ext cx="3603308" cy="2777133"/>
          </a:xfrm>
          <a:prstGeom prst="roundRect">
            <a:avLst>
              <a:gd name="adj" fmla="val 395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0938" y="1853803"/>
            <a:ext cx="91440" cy="2777133"/>
          </a:xfrm>
          <a:prstGeom prst="roundRect">
            <a:avLst>
              <a:gd name="adj" fmla="val 34417"/>
            </a:avLst>
          </a:prstGeom>
          <a:solidFill>
            <a:srgbClr val="2D2E34"/>
          </a:solidFill>
          <a:ln/>
        </p:spPr>
      </p:sp>
      <p:sp>
        <p:nvSpPr>
          <p:cNvPr id="6" name="Text 3"/>
          <p:cNvSpPr/>
          <p:nvPr/>
        </p:nvSpPr>
        <p:spPr>
          <a:xfrm>
            <a:off x="1165027" y="2086451"/>
            <a:ext cx="304383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Current Implementation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165027" y="2510195"/>
            <a:ext cx="3069431" cy="1888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Admin access is password-protected to prevent unauthorized modifications. As a client-side demonstration, the system operates entirely in the browser using localStorage.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6894" y="1853803"/>
            <a:ext cx="3603308" cy="2777133"/>
          </a:xfrm>
          <a:prstGeom prst="roundRect">
            <a:avLst>
              <a:gd name="adj" fmla="val 3951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034" y="1853803"/>
            <a:ext cx="91440" cy="2777133"/>
          </a:xfrm>
          <a:prstGeom prst="roundRect">
            <a:avLst>
              <a:gd name="adj" fmla="val 34417"/>
            </a:avLst>
          </a:prstGeom>
          <a:solidFill>
            <a:srgbClr val="2D2E34"/>
          </a:solidFill>
          <a:ln/>
        </p:spPr>
      </p:sp>
      <p:sp>
        <p:nvSpPr>
          <p:cNvPr id="10" name="Text 7"/>
          <p:cNvSpPr/>
          <p:nvPr/>
        </p:nvSpPr>
        <p:spPr>
          <a:xfrm>
            <a:off x="4978122" y="2086451"/>
            <a:ext cx="2384108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Known Limitations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978122" y="2510195"/>
            <a:ext cx="3069431" cy="1573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Browser-based storage has inherent security constraints. Data remains accessible through developer tools, and there's no server-side validation.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863798" y="4840724"/>
            <a:ext cx="3603308" cy="2445663"/>
          </a:xfrm>
          <a:prstGeom prst="roundRect">
            <a:avLst>
              <a:gd name="adj" fmla="val 4487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840938" y="4840724"/>
            <a:ext cx="91440" cy="2445663"/>
          </a:xfrm>
          <a:prstGeom prst="roundRect">
            <a:avLst>
              <a:gd name="adj" fmla="val 34417"/>
            </a:avLst>
          </a:prstGeom>
          <a:solidFill>
            <a:srgbClr val="2D2E34"/>
          </a:solidFill>
          <a:ln/>
        </p:spPr>
      </p:sp>
      <p:sp>
        <p:nvSpPr>
          <p:cNvPr id="14" name="Text 11"/>
          <p:cNvSpPr/>
          <p:nvPr/>
        </p:nvSpPr>
        <p:spPr>
          <a:xfrm>
            <a:off x="1165027" y="5073372"/>
            <a:ext cx="3069431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 Recommendations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165027" y="5795010"/>
            <a:ext cx="3069431" cy="1258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encrypted storage, robust authentication protocols, and role-based access control for production environments.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237200960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01541"/>
            <a:ext cx="9441775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Usability Testing &amp; Optimization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219801"/>
            <a:ext cx="3365778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Testing Approach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63798" y="2887266"/>
            <a:ext cx="750069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conducted comprehensive testing across all user flows: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479483"/>
            <a:ext cx="750069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Complete booking process from start to confirmation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3935968"/>
            <a:ext cx="750069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Admin cancellation and restoration workflows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4392454"/>
            <a:ext cx="750069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Validation error handling for empty fields and incorrect data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4848939"/>
            <a:ext cx="750069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Performance optimization for fast data access and UI responsiveness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3798" y="5465921"/>
            <a:ext cx="3365778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User Feedback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1233964" y="6164223"/>
            <a:ext cx="713053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"Easy, intuitive, and fast—exactly what we need for managing reservations."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3798" y="6164223"/>
            <a:ext cx="30480" cy="740331"/>
          </a:xfrm>
          <a:prstGeom prst="rect">
            <a:avLst/>
          </a:prstGeom>
          <a:solidFill>
            <a:srgbClr val="2D2E34"/>
          </a:solidFill>
          <a:ln/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36" y="2250638"/>
            <a:ext cx="4799767" cy="47997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177BF0-CC0F-B7EA-F928-71F939FA6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3933" y="7577733"/>
            <a:ext cx="2441051" cy="651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3428850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21343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Agenda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416254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2805232"/>
            <a:ext cx="4136350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5" name="Text 3"/>
          <p:cNvSpPr/>
          <p:nvPr/>
        </p:nvSpPr>
        <p:spPr>
          <a:xfrm>
            <a:off x="863798" y="2989540"/>
            <a:ext cx="4136350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Overview &amp; Problem Identification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63798" y="3838813"/>
            <a:ext cx="413635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Understanding the current challenges in restaurant booking systems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246965" y="2416254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6965" y="2805232"/>
            <a:ext cx="4136350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9" name="Text 7"/>
          <p:cNvSpPr/>
          <p:nvPr/>
        </p:nvSpPr>
        <p:spPr>
          <a:xfrm>
            <a:off x="5246965" y="298954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Objectives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46965" y="3488174"/>
            <a:ext cx="413635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Defining aims, justification, and comprehensive requirements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630132" y="2416254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0132" y="2805232"/>
            <a:ext cx="4136350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3" name="Text 11"/>
          <p:cNvSpPr/>
          <p:nvPr/>
        </p:nvSpPr>
        <p:spPr>
          <a:xfrm>
            <a:off x="9630132" y="298954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System Design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30132" y="3488174"/>
            <a:ext cx="413635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Architecture, UML diagrams, and interface design approaches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3798" y="5010983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63798" y="5399961"/>
            <a:ext cx="6327934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7" name="Text 15"/>
          <p:cNvSpPr/>
          <p:nvPr/>
        </p:nvSpPr>
        <p:spPr>
          <a:xfrm>
            <a:off x="863798" y="5584269"/>
            <a:ext cx="347603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Implementation Details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63798" y="6082903"/>
            <a:ext cx="6327934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Business logic, database structure, and security frameworks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7438549" y="5010983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05</a:t>
            </a:r>
            <a:endParaRPr lang="en-US" sz="1900" dirty="0"/>
          </a:p>
        </p:txBody>
      </p:sp>
      <p:sp>
        <p:nvSpPr>
          <p:cNvPr id="20" name="Shape 18"/>
          <p:cNvSpPr/>
          <p:nvPr/>
        </p:nvSpPr>
        <p:spPr>
          <a:xfrm>
            <a:off x="7438549" y="5399961"/>
            <a:ext cx="6327934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21" name="Text 19"/>
          <p:cNvSpPr/>
          <p:nvPr/>
        </p:nvSpPr>
        <p:spPr>
          <a:xfrm>
            <a:off x="7438549" y="5584269"/>
            <a:ext cx="340399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Testing &amp; Future Vision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38549" y="6082903"/>
            <a:ext cx="6327934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Usability optimization, testing results, and expansion opportunities</a:t>
            </a:r>
            <a:endParaRPr lang="en-US" sz="19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DDBDD43-2FAD-F347-4BDB-1A59608A6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933" y="7577733"/>
            <a:ext cx="2441051" cy="651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902851"/>
            <a:ext cx="7182803" cy="666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Scalability &amp; Performance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98233" y="2272427"/>
            <a:ext cx="234434" cy="1293852"/>
          </a:xfrm>
          <a:prstGeom prst="roundRect">
            <a:avLst>
              <a:gd name="adj" fmla="val 15004"/>
            </a:avLst>
          </a:prstGeom>
          <a:solidFill>
            <a:srgbClr val="F2EEEE"/>
          </a:solidFill>
          <a:ln/>
        </p:spPr>
      </p:sp>
      <p:sp>
        <p:nvSpPr>
          <p:cNvPr id="5" name="Shape 2"/>
          <p:cNvSpPr/>
          <p:nvPr/>
        </p:nvSpPr>
        <p:spPr>
          <a:xfrm>
            <a:off x="863798" y="2118479"/>
            <a:ext cx="703421" cy="703421"/>
          </a:xfrm>
          <a:prstGeom prst="roundRect">
            <a:avLst>
              <a:gd name="adj" fmla="val 64997"/>
            </a:avLst>
          </a:prstGeom>
          <a:solidFill>
            <a:srgbClr val="F2EEEE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9654" y="2294334"/>
            <a:ext cx="351711" cy="3517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01654" y="2155150"/>
            <a:ext cx="2664619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Current Capacity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801654" y="2628781"/>
            <a:ext cx="6478548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Handles thousands of bookings efficiently within localStorage constraints</a:t>
            </a:r>
            <a:endParaRPr lang="en-US" sz="1800" dirty="0"/>
          </a:p>
        </p:txBody>
      </p:sp>
      <p:sp>
        <p:nvSpPr>
          <p:cNvPr id="9" name="Shape 5"/>
          <p:cNvSpPr/>
          <p:nvPr/>
        </p:nvSpPr>
        <p:spPr>
          <a:xfrm>
            <a:off x="1449943" y="4152543"/>
            <a:ext cx="234434" cy="1293852"/>
          </a:xfrm>
          <a:prstGeom prst="roundRect">
            <a:avLst>
              <a:gd name="adj" fmla="val 15004"/>
            </a:avLst>
          </a:prstGeom>
          <a:solidFill>
            <a:srgbClr val="F2EEEE"/>
          </a:solidFill>
          <a:ln/>
        </p:spPr>
      </p:sp>
      <p:sp>
        <p:nvSpPr>
          <p:cNvPr id="10" name="Shape 6"/>
          <p:cNvSpPr/>
          <p:nvPr/>
        </p:nvSpPr>
        <p:spPr>
          <a:xfrm>
            <a:off x="1215509" y="3998595"/>
            <a:ext cx="703421" cy="703421"/>
          </a:xfrm>
          <a:prstGeom prst="roundRect">
            <a:avLst>
              <a:gd name="adj" fmla="val 64997"/>
            </a:avLst>
          </a:prstGeom>
          <a:solidFill>
            <a:srgbClr val="F2EEEE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1364" y="4174450"/>
            <a:ext cx="351711" cy="35171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153364" y="4035266"/>
            <a:ext cx="2664619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Optimization Ideas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2153364" y="4508897"/>
            <a:ext cx="6126837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pagination and integrate backend/cloud database for future expansion</a:t>
            </a:r>
            <a:endParaRPr lang="en-US" sz="1800" dirty="0"/>
          </a:p>
        </p:txBody>
      </p:sp>
      <p:sp>
        <p:nvSpPr>
          <p:cNvPr id="14" name="Shape 9"/>
          <p:cNvSpPr/>
          <p:nvPr/>
        </p:nvSpPr>
        <p:spPr>
          <a:xfrm>
            <a:off x="1801654" y="6032659"/>
            <a:ext cx="234434" cy="1293852"/>
          </a:xfrm>
          <a:prstGeom prst="roundRect">
            <a:avLst>
              <a:gd name="adj" fmla="val 15004"/>
            </a:avLst>
          </a:prstGeom>
          <a:solidFill>
            <a:srgbClr val="F2EEEE"/>
          </a:solidFill>
          <a:ln/>
        </p:spPr>
      </p:sp>
      <p:sp>
        <p:nvSpPr>
          <p:cNvPr id="15" name="Shape 10"/>
          <p:cNvSpPr/>
          <p:nvPr/>
        </p:nvSpPr>
        <p:spPr>
          <a:xfrm>
            <a:off x="1567220" y="5878711"/>
            <a:ext cx="703421" cy="703421"/>
          </a:xfrm>
          <a:prstGeom prst="roundRect">
            <a:avLst>
              <a:gd name="adj" fmla="val 64997"/>
            </a:avLst>
          </a:prstGeom>
          <a:solidFill>
            <a:srgbClr val="F2EEEE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3075" y="6054566"/>
            <a:ext cx="351711" cy="35171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2505075" y="5915382"/>
            <a:ext cx="2985968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Modular Architecture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2505075" y="6389013"/>
            <a:ext cx="5775127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Designed for easy extension: multi-restaurant support, advanced analytics, and enhanced features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9010938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40356"/>
            <a:ext cx="4487823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 Scope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798" y="1896189"/>
            <a:ext cx="493633" cy="4936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2636639"/>
            <a:ext cx="2414826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Backend Integration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63798" y="3035618"/>
            <a:ext cx="6327934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REST API and database for persistent data storage across sessions and devices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8549" y="1896189"/>
            <a:ext cx="493633" cy="4936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8549" y="2636639"/>
            <a:ext cx="224385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Communication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438549" y="3035618"/>
            <a:ext cx="632805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Add email and SMS notifications for booking confirmations and reminders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798" y="4023003"/>
            <a:ext cx="493633" cy="4936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63798" y="4763453"/>
            <a:ext cx="224385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Customer Portal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863798" y="5162431"/>
            <a:ext cx="632793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Enable customer login with booking history and profile management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8549" y="4023003"/>
            <a:ext cx="493633" cy="4936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8549" y="4763453"/>
            <a:ext cx="224385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Authentication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7438549" y="5162431"/>
            <a:ext cx="632805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secure authentication systems for both admins and customers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798" y="5853589"/>
            <a:ext cx="493633" cy="4936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63798" y="6594038"/>
            <a:ext cx="224385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Multi-Location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863798" y="6993017"/>
            <a:ext cx="632793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Expand to support multiple restaurants and locations under one platform</a:t>
            </a:r>
            <a:endParaRPr lang="en-US" sz="15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8549" y="5853589"/>
            <a:ext cx="493633" cy="49363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38549" y="6594038"/>
            <a:ext cx="224385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Payments</a:t>
            </a:r>
            <a:endParaRPr lang="en-US" sz="1750" dirty="0"/>
          </a:p>
        </p:txBody>
      </p:sp>
      <p:sp>
        <p:nvSpPr>
          <p:cNvPr id="20" name="Text 12"/>
          <p:cNvSpPr/>
          <p:nvPr/>
        </p:nvSpPr>
        <p:spPr>
          <a:xfrm>
            <a:off x="7438549" y="6993017"/>
            <a:ext cx="632805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 payment processing for deposits or prepaid reservations</a:t>
            </a:r>
            <a:endParaRPr lang="en-US" sz="15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F4B79D2-B42C-4699-C5D3-34CE714BEA2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093933" y="7577733"/>
            <a:ext cx="2441051" cy="651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5720648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67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477220"/>
            <a:ext cx="5048726" cy="631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863798" y="4441388"/>
            <a:ext cx="12902803" cy="666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reservation system delivers a </a:t>
            </a:r>
            <a:r>
              <a:rPr lang="en-US" sz="17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robust foundation</a:t>
            </a: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modernizing restaurant operations. Its modular architecture, intuitive interface, and efficient workflows successfully meet all project objectives while offering significant improvements over traditional manual systems.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863798" y="5357813"/>
            <a:ext cx="12902803" cy="666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design is deliberately </a:t>
            </a:r>
            <a:r>
              <a:rPr lang="en-US" sz="1700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future-ready</a:t>
            </a: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built to seamlessly integrate with backend services and advanced features as needs evolve. From validation logic to user experience, every component has been crafted to balance immediate functionality with long-term scalability.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863798" y="6274237"/>
            <a:ext cx="12902803" cy="1254919"/>
          </a:xfrm>
          <a:prstGeom prst="roundRect">
            <a:avLst>
              <a:gd name="adj" fmla="val 2655"/>
            </a:avLst>
          </a:prstGeom>
          <a:solidFill>
            <a:srgbClr val="D6D7DC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0" y="6586061"/>
            <a:ext cx="277654" cy="22205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85555" y="6551771"/>
            <a:ext cx="11958995" cy="666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system demonstrates how thoughtful design and clean architecture can transform routine operations into streamlined, user-friendly experiences that benefit both staff and customers.</a:t>
            </a:r>
            <a:endParaRPr lang="en-US" sz="1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64895E-7AEA-6E9A-6F02-0AABFF74A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3933" y="7577733"/>
            <a:ext cx="2441051" cy="651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7091159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01993"/>
            <a:ext cx="5191720" cy="631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Problem Statement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863798" y="1421844"/>
            <a:ext cx="3746659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Defining the Core Challenge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863798" y="2270403"/>
            <a:ext cx="6852642" cy="999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restaurant industry continues to rely heavily on manual or phone-based reservation systems, creating significant operational inefficiencies and customer frustration.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863798" y="3470077"/>
            <a:ext cx="6852642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Issues Identified: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863798" y="4003238"/>
            <a:ext cx="6852642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 error rates from manual entry and transcription mistakes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863798" y="4414242"/>
            <a:ext cx="6852642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Double-booking incidents that damage customer trust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863798" y="4825246"/>
            <a:ext cx="6852642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real-time visibility into table availability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863798" y="5236250"/>
            <a:ext cx="6852642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Poor coordination between front-of-house staff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863798" y="5647253"/>
            <a:ext cx="6852642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Limited customer convenience and booking flexibility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863798" y="6180415"/>
            <a:ext cx="6852642" cy="666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challenges result in lost revenue, decreased customer satisfaction, and inefficient resource allocation during peak hours.</a:t>
            </a:r>
            <a:endParaRPr lang="en-US" sz="17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033" y="2320409"/>
            <a:ext cx="4957167" cy="49571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3FF24A-9E2C-6EB5-8269-245BA31E3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3933" y="7577733"/>
            <a:ext cx="2441051" cy="651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57024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Aim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151936"/>
            <a:ext cx="12902803" cy="2172772"/>
          </a:xfrm>
          <a:prstGeom prst="roundRect">
            <a:avLst>
              <a:gd name="adj" fmla="val 1704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110615" y="2398752"/>
            <a:ext cx="3365778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Primary Objective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110615" y="2967395"/>
            <a:ext cx="1240917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a comprehensive web-based reservation system that automates the entire booking lifecycle—from initial table search to confirmation and cancellation—while providing restaurant managers with powerful tools for operational oversight.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84917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For Customers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63798" y="5446633"/>
            <a:ext cx="385441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24/7 online booking access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5903119"/>
            <a:ext cx="385441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table availability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3798" y="6359604"/>
            <a:ext cx="385441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Instant confirmation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3798" y="6816090"/>
            <a:ext cx="385441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Easy cancellation process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5328047" y="4849178"/>
            <a:ext cx="293965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For Restaurant Staff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328047" y="5446633"/>
            <a:ext cx="385441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Centralized booking dashboard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5328047" y="5903119"/>
            <a:ext cx="385441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Automated table assignment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5328047" y="6359604"/>
            <a:ext cx="385441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Reduced phone interruptions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5328047" y="6816090"/>
            <a:ext cx="385441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Efficient resource planning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9792295" y="484917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For Management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792295" y="5446633"/>
            <a:ext cx="398942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Comprehensive analytics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9792295" y="5903119"/>
            <a:ext cx="398942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Booking trend insights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9792295" y="6359604"/>
            <a:ext cx="398942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Performance metrics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9792295" y="6816090"/>
            <a:ext cx="398942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Data-driven decisions</a:t>
            </a:r>
            <a:endParaRPr lang="en-US" sz="19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1781053-CB67-59EA-9F9A-424652253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933" y="7577733"/>
            <a:ext cx="2441051" cy="651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5579" y="824865"/>
            <a:ext cx="6742033" cy="670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Why the Problem Exists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825579" y="1966674"/>
            <a:ext cx="6371630" cy="2424232"/>
          </a:xfrm>
          <a:prstGeom prst="roundRect">
            <a:avLst>
              <a:gd name="adj" fmla="val 603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5099" y="1966674"/>
            <a:ext cx="121920" cy="2424232"/>
          </a:xfrm>
          <a:prstGeom prst="roundRect">
            <a:avLst>
              <a:gd name="adj" fmla="val 29024"/>
            </a:avLst>
          </a:prstGeom>
          <a:solidFill>
            <a:srgbClr val="2D2E34"/>
          </a:solidFill>
          <a:ln/>
        </p:spPr>
      </p:sp>
      <p:sp>
        <p:nvSpPr>
          <p:cNvPr id="5" name="Text 3"/>
          <p:cNvSpPr/>
          <p:nvPr/>
        </p:nvSpPr>
        <p:spPr>
          <a:xfrm>
            <a:off x="1183362" y="2233017"/>
            <a:ext cx="3862626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Manual Process Limitations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183362" y="2709624"/>
            <a:ext cx="5747504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Traditional pen-and-paper or spreadsheet-based systems are inherently slow, error-prone, and difficult to scale. Staff must manually track availability, leading to inconsistencies and miscommunication across shifts.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33072" y="1966674"/>
            <a:ext cx="6371749" cy="2424232"/>
          </a:xfrm>
          <a:prstGeom prst="roundRect">
            <a:avLst>
              <a:gd name="adj" fmla="val 603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02592" y="1966674"/>
            <a:ext cx="121920" cy="2424232"/>
          </a:xfrm>
          <a:prstGeom prst="roundRect">
            <a:avLst>
              <a:gd name="adj" fmla="val 29024"/>
            </a:avLst>
          </a:prstGeom>
          <a:solidFill>
            <a:srgbClr val="2D2E34"/>
          </a:solidFill>
          <a:ln/>
        </p:spPr>
      </p:sp>
      <p:sp>
        <p:nvSpPr>
          <p:cNvPr id="9" name="Text 7"/>
          <p:cNvSpPr/>
          <p:nvPr/>
        </p:nvSpPr>
        <p:spPr>
          <a:xfrm>
            <a:off x="7790855" y="2233017"/>
            <a:ext cx="3842266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Overwhelming Call Volume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7790855" y="2709624"/>
            <a:ext cx="5747623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During peak dining hours, restaurants face a flood of reservation calls and walk-in guests simultaneously. Staff cannot efficiently manage both, resulting in long wait times, missed bookings, and frustrated customers.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25579" y="4626769"/>
            <a:ext cx="6371630" cy="2777966"/>
          </a:xfrm>
          <a:prstGeom prst="roundRect">
            <a:avLst>
              <a:gd name="adj" fmla="val 526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95099" y="4626769"/>
            <a:ext cx="121920" cy="2777966"/>
          </a:xfrm>
          <a:prstGeom prst="roundRect">
            <a:avLst>
              <a:gd name="adj" fmla="val 29024"/>
            </a:avLst>
          </a:prstGeom>
          <a:solidFill>
            <a:srgbClr val="2D2E34"/>
          </a:solidFill>
          <a:ln/>
        </p:spPr>
      </p:sp>
      <p:sp>
        <p:nvSpPr>
          <p:cNvPr id="13" name="Text 11"/>
          <p:cNvSpPr/>
          <p:nvPr/>
        </p:nvSpPr>
        <p:spPr>
          <a:xfrm>
            <a:off x="1183362" y="4893112"/>
            <a:ext cx="3768328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Lack of Real-Time Visibility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1183362" y="5369719"/>
            <a:ext cx="5747504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Without a centralized digital system, there's no way to view table availability across different time slots instantly. This creates bottlenecks in decision-making and prevents optimal table turnover management.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33072" y="4626769"/>
            <a:ext cx="6371749" cy="2777966"/>
          </a:xfrm>
          <a:prstGeom prst="roundRect">
            <a:avLst>
              <a:gd name="adj" fmla="val 526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02592" y="4626769"/>
            <a:ext cx="121920" cy="2777966"/>
          </a:xfrm>
          <a:prstGeom prst="roundRect">
            <a:avLst>
              <a:gd name="adj" fmla="val 29024"/>
            </a:avLst>
          </a:prstGeom>
          <a:solidFill>
            <a:srgbClr val="2D2E34"/>
          </a:solidFill>
          <a:ln/>
        </p:spPr>
      </p:sp>
      <p:sp>
        <p:nvSpPr>
          <p:cNvPr id="17" name="Text 15"/>
          <p:cNvSpPr/>
          <p:nvPr/>
        </p:nvSpPr>
        <p:spPr>
          <a:xfrm>
            <a:off x="7790855" y="4893112"/>
            <a:ext cx="4065270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Fragmented Communication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790855" y="5369719"/>
            <a:ext cx="5747623" cy="1768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Information gaps between hosts, servers, and management lead to double-bookings and scheduling conflicts. The absence of a unified platform makes coordination challenging, especially in high-pressure service environments.</a:t>
            </a:r>
            <a:endParaRPr lang="en-US" sz="18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725C1A1-5782-3283-25C6-AEF430BB4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933" y="7577733"/>
            <a:ext cx="2441051" cy="651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680442"/>
            <a:ext cx="4665821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Users &amp; System Modules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863798" y="1537216"/>
            <a:ext cx="2187773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User Roles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863798" y="1991082"/>
            <a:ext cx="6255782" cy="2072759"/>
          </a:xfrm>
          <a:prstGeom prst="roundRect">
            <a:avLst>
              <a:gd name="adj" fmla="val 1161"/>
            </a:avLst>
          </a:prstGeom>
          <a:solidFill>
            <a:srgbClr val="F2EEEE"/>
          </a:solidFill>
          <a:ln/>
        </p:spPr>
      </p:sp>
      <p:sp>
        <p:nvSpPr>
          <p:cNvPr id="5" name="Shape 3"/>
          <p:cNvSpPr/>
          <p:nvPr/>
        </p:nvSpPr>
        <p:spPr>
          <a:xfrm>
            <a:off x="1024176" y="2151459"/>
            <a:ext cx="481251" cy="481251"/>
          </a:xfrm>
          <a:prstGeom prst="roundRect">
            <a:avLst>
              <a:gd name="adj" fmla="val 18998580"/>
            </a:avLst>
          </a:prstGeom>
          <a:solidFill>
            <a:srgbClr val="2D2E34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6454" y="2283738"/>
            <a:ext cx="216575" cy="2165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4176" y="2793087"/>
            <a:ext cx="1823085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Customers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024176" y="3181231"/>
            <a:ext cx="5935028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Browse available tables, make reservations for specific dates and times, specify party size, receive booking confirmations, and manage their reservations through cancellation features.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863798" y="4224218"/>
            <a:ext cx="6255782" cy="2072759"/>
          </a:xfrm>
          <a:prstGeom prst="roundRect">
            <a:avLst>
              <a:gd name="adj" fmla="val 1161"/>
            </a:avLst>
          </a:prstGeom>
          <a:solidFill>
            <a:srgbClr val="F2EEEE"/>
          </a:solidFill>
          <a:ln/>
        </p:spPr>
      </p:sp>
      <p:sp>
        <p:nvSpPr>
          <p:cNvPr id="10" name="Shape 7"/>
          <p:cNvSpPr/>
          <p:nvPr/>
        </p:nvSpPr>
        <p:spPr>
          <a:xfrm>
            <a:off x="1024176" y="4384596"/>
            <a:ext cx="481251" cy="481251"/>
          </a:xfrm>
          <a:prstGeom prst="roundRect">
            <a:avLst>
              <a:gd name="adj" fmla="val 18998580"/>
            </a:avLst>
          </a:prstGeom>
          <a:solidFill>
            <a:srgbClr val="2D2E34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454" y="4516874"/>
            <a:ext cx="216575" cy="21657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024176" y="5026223"/>
            <a:ext cx="1823085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Restaurant Admin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1024176" y="5414367"/>
            <a:ext cx="5935028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Access comprehensive dashboard with full control over all bookings, manage table configurations, view real-time availability, generate analytics reports, and handle customer service issues.</a:t>
            </a:r>
            <a:endParaRPr lang="en-US" sz="1250" dirty="0"/>
          </a:p>
        </p:txBody>
      </p:sp>
      <p:sp>
        <p:nvSpPr>
          <p:cNvPr id="14" name="Text 10"/>
          <p:cNvSpPr/>
          <p:nvPr/>
        </p:nvSpPr>
        <p:spPr>
          <a:xfrm>
            <a:off x="7518440" y="1537216"/>
            <a:ext cx="2468999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Core System Modules</a:t>
            </a:r>
            <a:endParaRPr lang="en-US" sz="1700" dirty="0"/>
          </a:p>
        </p:txBody>
      </p:sp>
      <p:sp>
        <p:nvSpPr>
          <p:cNvPr id="15" name="Shape 11"/>
          <p:cNvSpPr/>
          <p:nvPr/>
        </p:nvSpPr>
        <p:spPr>
          <a:xfrm>
            <a:off x="7518440" y="2076271"/>
            <a:ext cx="80129" cy="80129"/>
          </a:xfrm>
          <a:prstGeom prst="roundRect">
            <a:avLst>
              <a:gd name="adj" fmla="val 570580"/>
            </a:avLst>
          </a:prstGeom>
          <a:solidFill>
            <a:srgbClr val="2D2E34"/>
          </a:solidFill>
          <a:ln/>
        </p:spPr>
      </p:sp>
      <p:sp>
        <p:nvSpPr>
          <p:cNvPr id="16" name="Text 12"/>
          <p:cNvSpPr/>
          <p:nvPr/>
        </p:nvSpPr>
        <p:spPr>
          <a:xfrm>
            <a:off x="7758946" y="1991082"/>
            <a:ext cx="2423398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Homepage &amp; Information</a:t>
            </a:r>
            <a:endParaRPr lang="en-US" sz="1400" dirty="0"/>
          </a:p>
        </p:txBody>
      </p:sp>
      <p:sp>
        <p:nvSpPr>
          <p:cNvPr id="17" name="Text 13"/>
          <p:cNvSpPr/>
          <p:nvPr/>
        </p:nvSpPr>
        <p:spPr>
          <a:xfrm>
            <a:off x="7758946" y="2379226"/>
            <a:ext cx="6015276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Restaurant details, menu highlights, location, and contact information</a:t>
            </a:r>
            <a:endParaRPr lang="en-US" sz="1250" dirty="0"/>
          </a:p>
        </p:txBody>
      </p:sp>
      <p:sp>
        <p:nvSpPr>
          <p:cNvPr id="18" name="Shape 14"/>
          <p:cNvSpPr/>
          <p:nvPr/>
        </p:nvSpPr>
        <p:spPr>
          <a:xfrm>
            <a:off x="7518440" y="3026033"/>
            <a:ext cx="80129" cy="80129"/>
          </a:xfrm>
          <a:prstGeom prst="roundRect">
            <a:avLst>
              <a:gd name="adj" fmla="val 570580"/>
            </a:avLst>
          </a:prstGeom>
          <a:solidFill>
            <a:srgbClr val="2D2E34"/>
          </a:solidFill>
          <a:ln/>
        </p:spPr>
      </p:sp>
      <p:sp>
        <p:nvSpPr>
          <p:cNvPr id="19" name="Text 15"/>
          <p:cNvSpPr/>
          <p:nvPr/>
        </p:nvSpPr>
        <p:spPr>
          <a:xfrm>
            <a:off x="7758946" y="2940844"/>
            <a:ext cx="2105025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Table Booking Wizard</a:t>
            </a:r>
            <a:endParaRPr lang="en-US" sz="1400" dirty="0"/>
          </a:p>
        </p:txBody>
      </p:sp>
      <p:sp>
        <p:nvSpPr>
          <p:cNvPr id="20" name="Text 16"/>
          <p:cNvSpPr/>
          <p:nvPr/>
        </p:nvSpPr>
        <p:spPr>
          <a:xfrm>
            <a:off x="7758946" y="3328987"/>
            <a:ext cx="6015276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Step-by-step reservation flow with date, time, and party size selection</a:t>
            </a:r>
            <a:endParaRPr lang="en-US" sz="1250" dirty="0"/>
          </a:p>
        </p:txBody>
      </p:sp>
      <p:sp>
        <p:nvSpPr>
          <p:cNvPr id="21" name="Shape 17"/>
          <p:cNvSpPr/>
          <p:nvPr/>
        </p:nvSpPr>
        <p:spPr>
          <a:xfrm>
            <a:off x="7518440" y="3975795"/>
            <a:ext cx="80129" cy="80129"/>
          </a:xfrm>
          <a:prstGeom prst="roundRect">
            <a:avLst>
              <a:gd name="adj" fmla="val 570580"/>
            </a:avLst>
          </a:prstGeom>
          <a:solidFill>
            <a:srgbClr val="2D2E34"/>
          </a:solidFill>
          <a:ln/>
        </p:spPr>
      </p:sp>
      <p:sp>
        <p:nvSpPr>
          <p:cNvPr id="22" name="Text 18"/>
          <p:cNvSpPr/>
          <p:nvPr/>
        </p:nvSpPr>
        <p:spPr>
          <a:xfrm>
            <a:off x="7758946" y="3890605"/>
            <a:ext cx="2175272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Cancellation Workflow</a:t>
            </a:r>
            <a:endParaRPr lang="en-US" sz="1400" dirty="0"/>
          </a:p>
        </p:txBody>
      </p:sp>
      <p:sp>
        <p:nvSpPr>
          <p:cNvPr id="23" name="Text 19"/>
          <p:cNvSpPr/>
          <p:nvPr/>
        </p:nvSpPr>
        <p:spPr>
          <a:xfrm>
            <a:off x="7758946" y="4278749"/>
            <a:ext cx="6015276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Simple process for customers to modify or cancel existing reservations</a:t>
            </a:r>
            <a:endParaRPr lang="en-US" sz="1250" dirty="0"/>
          </a:p>
        </p:txBody>
      </p:sp>
      <p:sp>
        <p:nvSpPr>
          <p:cNvPr id="24" name="Shape 20"/>
          <p:cNvSpPr/>
          <p:nvPr/>
        </p:nvSpPr>
        <p:spPr>
          <a:xfrm>
            <a:off x="7518440" y="4925556"/>
            <a:ext cx="80129" cy="80129"/>
          </a:xfrm>
          <a:prstGeom prst="roundRect">
            <a:avLst>
              <a:gd name="adj" fmla="val 570580"/>
            </a:avLst>
          </a:prstGeom>
          <a:solidFill>
            <a:srgbClr val="2D2E34"/>
          </a:solidFill>
          <a:ln/>
        </p:spPr>
      </p:sp>
      <p:sp>
        <p:nvSpPr>
          <p:cNvPr id="25" name="Text 21"/>
          <p:cNvSpPr/>
          <p:nvPr/>
        </p:nvSpPr>
        <p:spPr>
          <a:xfrm>
            <a:off x="7758946" y="4840367"/>
            <a:ext cx="1823085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Admin Dashboard</a:t>
            </a:r>
            <a:endParaRPr lang="en-US" sz="1400" dirty="0"/>
          </a:p>
        </p:txBody>
      </p:sp>
      <p:sp>
        <p:nvSpPr>
          <p:cNvPr id="26" name="Text 22"/>
          <p:cNvSpPr/>
          <p:nvPr/>
        </p:nvSpPr>
        <p:spPr>
          <a:xfrm>
            <a:off x="7758946" y="5228511"/>
            <a:ext cx="6015276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Centralized control panel for managing all system operations</a:t>
            </a:r>
            <a:endParaRPr lang="en-US" sz="1250" dirty="0"/>
          </a:p>
        </p:txBody>
      </p:sp>
      <p:sp>
        <p:nvSpPr>
          <p:cNvPr id="27" name="Shape 23"/>
          <p:cNvSpPr/>
          <p:nvPr/>
        </p:nvSpPr>
        <p:spPr>
          <a:xfrm>
            <a:off x="7518440" y="5875318"/>
            <a:ext cx="80129" cy="80129"/>
          </a:xfrm>
          <a:prstGeom prst="roundRect">
            <a:avLst>
              <a:gd name="adj" fmla="val 570580"/>
            </a:avLst>
          </a:prstGeom>
          <a:solidFill>
            <a:srgbClr val="2D2E34"/>
          </a:solidFill>
          <a:ln/>
        </p:spPr>
      </p:sp>
      <p:sp>
        <p:nvSpPr>
          <p:cNvPr id="28" name="Text 24"/>
          <p:cNvSpPr/>
          <p:nvPr/>
        </p:nvSpPr>
        <p:spPr>
          <a:xfrm>
            <a:off x="7758946" y="5790128"/>
            <a:ext cx="2137648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Booking Management</a:t>
            </a:r>
            <a:endParaRPr lang="en-US" sz="1400" dirty="0"/>
          </a:p>
        </p:txBody>
      </p:sp>
      <p:sp>
        <p:nvSpPr>
          <p:cNvPr id="29" name="Text 25"/>
          <p:cNvSpPr/>
          <p:nvPr/>
        </p:nvSpPr>
        <p:spPr>
          <a:xfrm>
            <a:off x="7758946" y="6178272"/>
            <a:ext cx="6015276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Tools for viewing, editing, and organizing all reservations</a:t>
            </a:r>
            <a:endParaRPr lang="en-US" sz="1250" dirty="0"/>
          </a:p>
        </p:txBody>
      </p:sp>
      <p:sp>
        <p:nvSpPr>
          <p:cNvPr id="30" name="Shape 26"/>
          <p:cNvSpPr/>
          <p:nvPr/>
        </p:nvSpPr>
        <p:spPr>
          <a:xfrm>
            <a:off x="7518440" y="6825079"/>
            <a:ext cx="80129" cy="80129"/>
          </a:xfrm>
          <a:prstGeom prst="roundRect">
            <a:avLst>
              <a:gd name="adj" fmla="val 570580"/>
            </a:avLst>
          </a:prstGeom>
          <a:solidFill>
            <a:srgbClr val="2D2E34"/>
          </a:solidFill>
          <a:ln/>
        </p:spPr>
      </p:sp>
      <p:sp>
        <p:nvSpPr>
          <p:cNvPr id="31" name="Text 27"/>
          <p:cNvSpPr/>
          <p:nvPr/>
        </p:nvSpPr>
        <p:spPr>
          <a:xfrm>
            <a:off x="7758946" y="6739890"/>
            <a:ext cx="1990725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Analytics &amp; Statistics</a:t>
            </a:r>
            <a:endParaRPr lang="en-US" sz="1400" dirty="0"/>
          </a:p>
        </p:txBody>
      </p:sp>
      <p:sp>
        <p:nvSpPr>
          <p:cNvPr id="32" name="Text 28"/>
          <p:cNvSpPr/>
          <p:nvPr/>
        </p:nvSpPr>
        <p:spPr>
          <a:xfrm>
            <a:off x="7758946" y="7128034"/>
            <a:ext cx="6015276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visualization and reporting for business insights</a:t>
            </a:r>
            <a:endParaRPr lang="en-US" sz="125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59EC9B4-59B7-E74E-E269-875D1A7636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8301" y="7577733"/>
            <a:ext cx="2441051" cy="651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76764"/>
            <a:ext cx="4221004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System Requirements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863798" y="1633538"/>
            <a:ext cx="2914888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Functional Requirements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863798" y="2087404"/>
            <a:ext cx="360878" cy="360878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</p:sp>
      <p:sp>
        <p:nvSpPr>
          <p:cNvPr id="5" name="Text 3"/>
          <p:cNvSpPr/>
          <p:nvPr/>
        </p:nvSpPr>
        <p:spPr>
          <a:xfrm>
            <a:off x="934819" y="2131100"/>
            <a:ext cx="21871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1385054" y="2142530"/>
            <a:ext cx="2704505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Dynamic Availability Display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1385054" y="2530673"/>
            <a:ext cx="5734526" cy="481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View real-time table availability based on selected date, time, and guest count with instant updates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863798" y="3333036"/>
            <a:ext cx="360878" cy="360878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</p:sp>
      <p:sp>
        <p:nvSpPr>
          <p:cNvPr id="9" name="Text 7"/>
          <p:cNvSpPr/>
          <p:nvPr/>
        </p:nvSpPr>
        <p:spPr>
          <a:xfrm>
            <a:off x="934819" y="3376732"/>
            <a:ext cx="21871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1385054" y="3388162"/>
            <a:ext cx="2817257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Streamlined Booking Process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1385054" y="3776305"/>
            <a:ext cx="5734526" cy="481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Complete reservation flow allowing customers to specify party size, contact details, and special requests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863798" y="4578668"/>
            <a:ext cx="360878" cy="360878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</p:sp>
      <p:sp>
        <p:nvSpPr>
          <p:cNvPr id="13" name="Text 11"/>
          <p:cNvSpPr/>
          <p:nvPr/>
        </p:nvSpPr>
        <p:spPr>
          <a:xfrm>
            <a:off x="934819" y="4622363"/>
            <a:ext cx="21871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1385054" y="4633793"/>
            <a:ext cx="1986558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Flexible Cancellation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1385054" y="5021937"/>
            <a:ext cx="5734526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Self-service cancellation system with confirmation and automated table release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863798" y="5583555"/>
            <a:ext cx="360878" cy="360878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</p:sp>
      <p:sp>
        <p:nvSpPr>
          <p:cNvPr id="17" name="Text 15"/>
          <p:cNvSpPr/>
          <p:nvPr/>
        </p:nvSpPr>
        <p:spPr>
          <a:xfrm>
            <a:off x="934819" y="5627251"/>
            <a:ext cx="21871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1385054" y="5638681"/>
            <a:ext cx="2055257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Secure Admin Access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1385054" y="6026825"/>
            <a:ext cx="5734526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Password-protected dashboard for restaurant staff with role-based permissions</a:t>
            </a:r>
            <a:endParaRPr lang="en-US" sz="1250" dirty="0"/>
          </a:p>
        </p:txBody>
      </p:sp>
      <p:sp>
        <p:nvSpPr>
          <p:cNvPr id="20" name="Shape 18"/>
          <p:cNvSpPr/>
          <p:nvPr/>
        </p:nvSpPr>
        <p:spPr>
          <a:xfrm>
            <a:off x="863798" y="6588443"/>
            <a:ext cx="360878" cy="360878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</p:sp>
      <p:sp>
        <p:nvSpPr>
          <p:cNvPr id="21" name="Text 19"/>
          <p:cNvSpPr/>
          <p:nvPr/>
        </p:nvSpPr>
        <p:spPr>
          <a:xfrm>
            <a:off x="934819" y="6632138"/>
            <a:ext cx="21871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5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1385054" y="6643568"/>
            <a:ext cx="2827853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Comprehensive Management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1385054" y="7031712"/>
            <a:ext cx="5734526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Full CRUD operations for bookings with search, filter, and sorting capabilities</a:t>
            </a:r>
            <a:endParaRPr lang="en-US" sz="1250" dirty="0"/>
          </a:p>
        </p:txBody>
      </p:sp>
      <p:sp>
        <p:nvSpPr>
          <p:cNvPr id="24" name="Text 22"/>
          <p:cNvSpPr/>
          <p:nvPr/>
        </p:nvSpPr>
        <p:spPr>
          <a:xfrm>
            <a:off x="7518440" y="1644253"/>
            <a:ext cx="3470434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Non-Functional Requirements</a:t>
            </a:r>
            <a:endParaRPr lang="en-US" sz="1700" dirty="0"/>
          </a:p>
        </p:txBody>
      </p:sp>
      <p:sp>
        <p:nvSpPr>
          <p:cNvPr id="25" name="Shape 23"/>
          <p:cNvSpPr/>
          <p:nvPr/>
        </p:nvSpPr>
        <p:spPr>
          <a:xfrm>
            <a:off x="7518440" y="2338745"/>
            <a:ext cx="3047643" cy="1453872"/>
          </a:xfrm>
          <a:prstGeom prst="roundRect">
            <a:avLst>
              <a:gd name="adj" fmla="val 7547"/>
            </a:avLst>
          </a:prstGeom>
          <a:solidFill>
            <a:srgbClr val="FFFFFF"/>
          </a:solidFill>
          <a:ln/>
        </p:spPr>
      </p:sp>
      <p:sp>
        <p:nvSpPr>
          <p:cNvPr id="26" name="Shape 24"/>
          <p:cNvSpPr/>
          <p:nvPr/>
        </p:nvSpPr>
        <p:spPr>
          <a:xfrm>
            <a:off x="7518440" y="2315885"/>
            <a:ext cx="3047643" cy="91440"/>
          </a:xfrm>
          <a:prstGeom prst="roundRect">
            <a:avLst>
              <a:gd name="adj" fmla="val 26319"/>
            </a:avLst>
          </a:prstGeom>
          <a:solidFill>
            <a:srgbClr val="2D2E34"/>
          </a:solidFill>
          <a:ln/>
        </p:spPr>
      </p:sp>
      <p:sp>
        <p:nvSpPr>
          <p:cNvPr id="27" name="Shape 25"/>
          <p:cNvSpPr/>
          <p:nvPr/>
        </p:nvSpPr>
        <p:spPr>
          <a:xfrm>
            <a:off x="8801576" y="2098119"/>
            <a:ext cx="481251" cy="481251"/>
          </a:xfrm>
          <a:prstGeom prst="roundRect">
            <a:avLst>
              <a:gd name="adj" fmla="val 190005"/>
            </a:avLst>
          </a:prstGeom>
          <a:solidFill>
            <a:srgbClr val="2D2E34"/>
          </a:solidFill>
          <a:ln/>
        </p:spPr>
      </p:sp>
      <p:sp>
        <p:nvSpPr>
          <p:cNvPr id="28" name="Text 26"/>
          <p:cNvSpPr/>
          <p:nvPr/>
        </p:nvSpPr>
        <p:spPr>
          <a:xfrm>
            <a:off x="8945880" y="2218373"/>
            <a:ext cx="192524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1500" dirty="0"/>
          </a:p>
        </p:txBody>
      </p:sp>
      <p:sp>
        <p:nvSpPr>
          <p:cNvPr id="29" name="Text 27"/>
          <p:cNvSpPr/>
          <p:nvPr/>
        </p:nvSpPr>
        <p:spPr>
          <a:xfrm>
            <a:off x="7701677" y="2739747"/>
            <a:ext cx="1823085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Performance</a:t>
            </a:r>
            <a:endParaRPr lang="en-US" sz="1400" dirty="0"/>
          </a:p>
        </p:txBody>
      </p:sp>
      <p:sp>
        <p:nvSpPr>
          <p:cNvPr id="30" name="Text 28"/>
          <p:cNvSpPr/>
          <p:nvPr/>
        </p:nvSpPr>
        <p:spPr>
          <a:xfrm>
            <a:off x="7701677" y="3127891"/>
            <a:ext cx="2681168" cy="481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Page load time under 2 seconds with instant booking confirmation feedback</a:t>
            </a:r>
            <a:endParaRPr lang="en-US" sz="1250" dirty="0"/>
          </a:p>
        </p:txBody>
      </p:sp>
      <p:sp>
        <p:nvSpPr>
          <p:cNvPr id="31" name="Shape 29"/>
          <p:cNvSpPr/>
          <p:nvPr/>
        </p:nvSpPr>
        <p:spPr>
          <a:xfrm>
            <a:off x="10726460" y="2338745"/>
            <a:ext cx="3047762" cy="1453872"/>
          </a:xfrm>
          <a:prstGeom prst="roundRect">
            <a:avLst>
              <a:gd name="adj" fmla="val 7547"/>
            </a:avLst>
          </a:prstGeom>
          <a:solidFill>
            <a:srgbClr val="FFFFFF"/>
          </a:solidFill>
          <a:ln/>
        </p:spPr>
      </p:sp>
      <p:sp>
        <p:nvSpPr>
          <p:cNvPr id="32" name="Shape 30"/>
          <p:cNvSpPr/>
          <p:nvPr/>
        </p:nvSpPr>
        <p:spPr>
          <a:xfrm>
            <a:off x="10726460" y="2315885"/>
            <a:ext cx="3047762" cy="91440"/>
          </a:xfrm>
          <a:prstGeom prst="roundRect">
            <a:avLst>
              <a:gd name="adj" fmla="val 26319"/>
            </a:avLst>
          </a:prstGeom>
          <a:solidFill>
            <a:srgbClr val="2D2E34"/>
          </a:solidFill>
          <a:ln/>
        </p:spPr>
      </p:sp>
      <p:sp>
        <p:nvSpPr>
          <p:cNvPr id="33" name="Shape 31"/>
          <p:cNvSpPr/>
          <p:nvPr/>
        </p:nvSpPr>
        <p:spPr>
          <a:xfrm>
            <a:off x="12009715" y="2098119"/>
            <a:ext cx="481251" cy="481251"/>
          </a:xfrm>
          <a:prstGeom prst="roundRect">
            <a:avLst>
              <a:gd name="adj" fmla="val 190005"/>
            </a:avLst>
          </a:prstGeom>
          <a:solidFill>
            <a:srgbClr val="2D2E34"/>
          </a:solidFill>
          <a:ln/>
        </p:spPr>
      </p:sp>
      <p:sp>
        <p:nvSpPr>
          <p:cNvPr id="34" name="Text 32"/>
          <p:cNvSpPr/>
          <p:nvPr/>
        </p:nvSpPr>
        <p:spPr>
          <a:xfrm>
            <a:off x="12154019" y="2218373"/>
            <a:ext cx="192524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1500" dirty="0"/>
          </a:p>
        </p:txBody>
      </p:sp>
      <p:sp>
        <p:nvSpPr>
          <p:cNvPr id="35" name="Text 33"/>
          <p:cNvSpPr/>
          <p:nvPr/>
        </p:nvSpPr>
        <p:spPr>
          <a:xfrm>
            <a:off x="10909697" y="2739747"/>
            <a:ext cx="1823085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Responsiveness</a:t>
            </a:r>
            <a:endParaRPr lang="en-US" sz="1400" dirty="0"/>
          </a:p>
        </p:txBody>
      </p:sp>
      <p:sp>
        <p:nvSpPr>
          <p:cNvPr id="36" name="Text 34"/>
          <p:cNvSpPr/>
          <p:nvPr/>
        </p:nvSpPr>
        <p:spPr>
          <a:xfrm>
            <a:off x="10909697" y="3127891"/>
            <a:ext cx="2681288" cy="481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Seamless experience across desktop, tablet, and mobile devices</a:t>
            </a:r>
            <a:endParaRPr lang="en-US" sz="1250" dirty="0"/>
          </a:p>
        </p:txBody>
      </p:sp>
      <p:sp>
        <p:nvSpPr>
          <p:cNvPr id="37" name="Shape 35"/>
          <p:cNvSpPr/>
          <p:nvPr/>
        </p:nvSpPr>
        <p:spPr>
          <a:xfrm>
            <a:off x="7518440" y="4193619"/>
            <a:ext cx="3047643" cy="1453872"/>
          </a:xfrm>
          <a:prstGeom prst="roundRect">
            <a:avLst>
              <a:gd name="adj" fmla="val 7547"/>
            </a:avLst>
          </a:prstGeom>
          <a:solidFill>
            <a:srgbClr val="FFFFFF"/>
          </a:solidFill>
          <a:ln/>
        </p:spPr>
      </p:sp>
      <p:sp>
        <p:nvSpPr>
          <p:cNvPr id="38" name="Shape 36"/>
          <p:cNvSpPr/>
          <p:nvPr/>
        </p:nvSpPr>
        <p:spPr>
          <a:xfrm>
            <a:off x="7518440" y="4170759"/>
            <a:ext cx="3047643" cy="91440"/>
          </a:xfrm>
          <a:prstGeom prst="roundRect">
            <a:avLst>
              <a:gd name="adj" fmla="val 26319"/>
            </a:avLst>
          </a:prstGeom>
          <a:solidFill>
            <a:srgbClr val="2D2E34"/>
          </a:solidFill>
          <a:ln/>
        </p:spPr>
      </p:sp>
      <p:sp>
        <p:nvSpPr>
          <p:cNvPr id="39" name="Shape 37"/>
          <p:cNvSpPr/>
          <p:nvPr/>
        </p:nvSpPr>
        <p:spPr>
          <a:xfrm>
            <a:off x="8801576" y="3952994"/>
            <a:ext cx="481251" cy="481251"/>
          </a:xfrm>
          <a:prstGeom prst="roundRect">
            <a:avLst>
              <a:gd name="adj" fmla="val 190005"/>
            </a:avLst>
          </a:prstGeom>
          <a:solidFill>
            <a:srgbClr val="2D2E34"/>
          </a:solidFill>
          <a:ln/>
        </p:spPr>
      </p:sp>
      <p:sp>
        <p:nvSpPr>
          <p:cNvPr id="40" name="Text 38"/>
          <p:cNvSpPr/>
          <p:nvPr/>
        </p:nvSpPr>
        <p:spPr>
          <a:xfrm>
            <a:off x="8945880" y="4073247"/>
            <a:ext cx="192524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1500" dirty="0"/>
          </a:p>
        </p:txBody>
      </p:sp>
      <p:sp>
        <p:nvSpPr>
          <p:cNvPr id="41" name="Text 39"/>
          <p:cNvSpPr/>
          <p:nvPr/>
        </p:nvSpPr>
        <p:spPr>
          <a:xfrm>
            <a:off x="7701677" y="4594622"/>
            <a:ext cx="1823085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Persistence</a:t>
            </a:r>
            <a:endParaRPr lang="en-US" sz="1400" dirty="0"/>
          </a:p>
        </p:txBody>
      </p:sp>
      <p:sp>
        <p:nvSpPr>
          <p:cNvPr id="42" name="Text 40"/>
          <p:cNvSpPr/>
          <p:nvPr/>
        </p:nvSpPr>
        <p:spPr>
          <a:xfrm>
            <a:off x="7701677" y="4982766"/>
            <a:ext cx="2681168" cy="481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Reliable localStorage implementation ensuring data retention across sessions</a:t>
            </a:r>
            <a:endParaRPr lang="en-US" sz="1250" dirty="0"/>
          </a:p>
        </p:txBody>
      </p:sp>
      <p:sp>
        <p:nvSpPr>
          <p:cNvPr id="43" name="Shape 41"/>
          <p:cNvSpPr/>
          <p:nvPr/>
        </p:nvSpPr>
        <p:spPr>
          <a:xfrm>
            <a:off x="10726460" y="4193619"/>
            <a:ext cx="3047762" cy="1453872"/>
          </a:xfrm>
          <a:prstGeom prst="roundRect">
            <a:avLst>
              <a:gd name="adj" fmla="val 7547"/>
            </a:avLst>
          </a:prstGeom>
          <a:solidFill>
            <a:srgbClr val="FFFFFF"/>
          </a:solidFill>
          <a:ln/>
        </p:spPr>
      </p:sp>
      <p:sp>
        <p:nvSpPr>
          <p:cNvPr id="44" name="Shape 42"/>
          <p:cNvSpPr/>
          <p:nvPr/>
        </p:nvSpPr>
        <p:spPr>
          <a:xfrm>
            <a:off x="10726460" y="4170759"/>
            <a:ext cx="3047762" cy="91440"/>
          </a:xfrm>
          <a:prstGeom prst="roundRect">
            <a:avLst>
              <a:gd name="adj" fmla="val 26319"/>
            </a:avLst>
          </a:prstGeom>
          <a:solidFill>
            <a:srgbClr val="2D2E34"/>
          </a:solidFill>
          <a:ln/>
        </p:spPr>
      </p:sp>
      <p:sp>
        <p:nvSpPr>
          <p:cNvPr id="45" name="Shape 43"/>
          <p:cNvSpPr/>
          <p:nvPr/>
        </p:nvSpPr>
        <p:spPr>
          <a:xfrm>
            <a:off x="12009715" y="3952994"/>
            <a:ext cx="481251" cy="481251"/>
          </a:xfrm>
          <a:prstGeom prst="roundRect">
            <a:avLst>
              <a:gd name="adj" fmla="val 190005"/>
            </a:avLst>
          </a:prstGeom>
          <a:solidFill>
            <a:srgbClr val="2D2E34"/>
          </a:solidFill>
          <a:ln/>
        </p:spPr>
      </p:sp>
      <p:sp>
        <p:nvSpPr>
          <p:cNvPr id="46" name="Text 44"/>
          <p:cNvSpPr/>
          <p:nvPr/>
        </p:nvSpPr>
        <p:spPr>
          <a:xfrm>
            <a:off x="12154019" y="4073247"/>
            <a:ext cx="192524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1500" dirty="0"/>
          </a:p>
        </p:txBody>
      </p:sp>
      <p:sp>
        <p:nvSpPr>
          <p:cNvPr id="47" name="Text 45"/>
          <p:cNvSpPr/>
          <p:nvPr/>
        </p:nvSpPr>
        <p:spPr>
          <a:xfrm>
            <a:off x="10909697" y="4594622"/>
            <a:ext cx="1823085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Maintainability</a:t>
            </a:r>
            <a:endParaRPr lang="en-US" sz="1400" dirty="0"/>
          </a:p>
        </p:txBody>
      </p:sp>
      <p:sp>
        <p:nvSpPr>
          <p:cNvPr id="48" name="Text 46"/>
          <p:cNvSpPr/>
          <p:nvPr/>
        </p:nvSpPr>
        <p:spPr>
          <a:xfrm>
            <a:off x="10909697" y="4982766"/>
            <a:ext cx="2681288" cy="481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Clean, modular code architecture for easy updates and feature additions</a:t>
            </a:r>
            <a:endParaRPr lang="en-US" sz="1250" dirty="0"/>
          </a:p>
        </p:txBody>
      </p:sp>
      <p:sp>
        <p:nvSpPr>
          <p:cNvPr id="49" name="Shape 47"/>
          <p:cNvSpPr/>
          <p:nvPr/>
        </p:nvSpPr>
        <p:spPr>
          <a:xfrm>
            <a:off x="7518440" y="6048494"/>
            <a:ext cx="6255782" cy="1213128"/>
          </a:xfrm>
          <a:prstGeom prst="roundRect">
            <a:avLst>
              <a:gd name="adj" fmla="val 9045"/>
            </a:avLst>
          </a:prstGeom>
          <a:solidFill>
            <a:srgbClr val="FFFFFF"/>
          </a:solidFill>
          <a:ln/>
        </p:spPr>
      </p:sp>
      <p:sp>
        <p:nvSpPr>
          <p:cNvPr id="50" name="Shape 48"/>
          <p:cNvSpPr/>
          <p:nvPr/>
        </p:nvSpPr>
        <p:spPr>
          <a:xfrm>
            <a:off x="7518440" y="6025634"/>
            <a:ext cx="6255782" cy="91440"/>
          </a:xfrm>
          <a:prstGeom prst="roundRect">
            <a:avLst>
              <a:gd name="adj" fmla="val 26319"/>
            </a:avLst>
          </a:prstGeom>
          <a:solidFill>
            <a:srgbClr val="2D2E34"/>
          </a:solidFill>
          <a:ln/>
        </p:spPr>
      </p:sp>
      <p:sp>
        <p:nvSpPr>
          <p:cNvPr id="51" name="Shape 49"/>
          <p:cNvSpPr/>
          <p:nvPr/>
        </p:nvSpPr>
        <p:spPr>
          <a:xfrm>
            <a:off x="10405705" y="5807869"/>
            <a:ext cx="481251" cy="481251"/>
          </a:xfrm>
          <a:prstGeom prst="roundRect">
            <a:avLst>
              <a:gd name="adj" fmla="val 190005"/>
            </a:avLst>
          </a:prstGeom>
          <a:solidFill>
            <a:srgbClr val="2D2E34"/>
          </a:solidFill>
          <a:ln/>
        </p:spPr>
      </p:sp>
      <p:sp>
        <p:nvSpPr>
          <p:cNvPr id="52" name="Text 50"/>
          <p:cNvSpPr/>
          <p:nvPr/>
        </p:nvSpPr>
        <p:spPr>
          <a:xfrm>
            <a:off x="10550009" y="5928122"/>
            <a:ext cx="192524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5</a:t>
            </a:r>
            <a:endParaRPr lang="en-US" sz="1500" dirty="0"/>
          </a:p>
        </p:txBody>
      </p:sp>
      <p:sp>
        <p:nvSpPr>
          <p:cNvPr id="53" name="Text 51"/>
          <p:cNvSpPr/>
          <p:nvPr/>
        </p:nvSpPr>
        <p:spPr>
          <a:xfrm>
            <a:off x="7701677" y="6449497"/>
            <a:ext cx="1823085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Security</a:t>
            </a:r>
            <a:endParaRPr lang="en-US" sz="1400" dirty="0"/>
          </a:p>
        </p:txBody>
      </p:sp>
      <p:sp>
        <p:nvSpPr>
          <p:cNvPr id="54" name="Text 52"/>
          <p:cNvSpPr/>
          <p:nvPr/>
        </p:nvSpPr>
        <p:spPr>
          <a:xfrm>
            <a:off x="7701677" y="6837640"/>
            <a:ext cx="5889308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Protected admin routes with password authentication and input validation</a:t>
            </a:r>
            <a:endParaRPr lang="en-US" sz="125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880DD97-A383-79C0-2B77-B5E3ED43D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4019" y="7471784"/>
            <a:ext cx="2462997" cy="6767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9430"/>
            <a:ext cx="14630400" cy="683016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853" y="314303"/>
            <a:ext cx="6072632" cy="782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System Architecture</a:t>
            </a:r>
            <a:endParaRPr lang="en-US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447F79-9FD4-A76A-D3B8-A4EBBBFA2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75" y="1797889"/>
            <a:ext cx="14222250" cy="60332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626" y="491583"/>
            <a:ext cx="4207312" cy="525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 Case Diagram</a:t>
            </a:r>
            <a:endParaRPr lang="en-US" sz="330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45A2FF2B-4260-B356-08CB-55797068E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1478"/>
            <a:ext cx="14630400" cy="6838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7C969F-8BBA-1ADF-D79D-DB9E80327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132" y="1634064"/>
            <a:ext cx="12714136" cy="635294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1262</Words>
  <Application>Microsoft Office PowerPoint</Application>
  <PresentationFormat>Custom</PresentationFormat>
  <Paragraphs>205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Montserrat Bold</vt:lpstr>
      <vt:lpstr>Montserrat Light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HP</dc:creator>
  <cp:lastModifiedBy>Bhavesh Bagul</cp:lastModifiedBy>
  <cp:revision>6</cp:revision>
  <dcterms:created xsi:type="dcterms:W3CDTF">2025-11-17T18:26:56Z</dcterms:created>
  <dcterms:modified xsi:type="dcterms:W3CDTF">2025-11-18T08:08:04Z</dcterms:modified>
</cp:coreProperties>
</file>